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6" r:id="rId1"/>
  </p:sldMasterIdLst>
  <p:sldIdLst>
    <p:sldId id="280" r:id="rId2"/>
    <p:sldId id="262" r:id="rId3"/>
    <p:sldId id="276" r:id="rId4"/>
    <p:sldId id="277" r:id="rId5"/>
    <p:sldId id="281" r:id="rId6"/>
    <p:sldId id="278" r:id="rId7"/>
    <p:sldId id="279" r:id="rId8"/>
    <p:sldId id="272" r:id="rId9"/>
    <p:sldId id="271" r:id="rId10"/>
    <p:sldId id="275" r:id="rId11"/>
    <p:sldId id="273" r:id="rId12"/>
    <p:sldId id="274" r:id="rId13"/>
    <p:sldId id="282" r:id="rId14"/>
    <p:sldId id="257" r:id="rId15"/>
    <p:sldId id="258" r:id="rId16"/>
    <p:sldId id="259" r:id="rId17"/>
    <p:sldId id="260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6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4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73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5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4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92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8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4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3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3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47CD4D4-B295-4F3C-99B0-00C8B7A22704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8DEFEA4-24F6-4EE4-A98B-A82E24A3C04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E6F41-9461-409E-B859-12DCC0741B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DF31E4-2E2A-43AC-9E2F-9319B01323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функциональная асимметрия мозга</a:t>
            </a:r>
          </a:p>
        </p:txBody>
      </p:sp>
    </p:spTree>
    <p:extLst>
      <p:ext uri="{BB962C8B-B14F-4D97-AF65-F5344CB8AC3E}">
        <p14:creationId xmlns:p14="http://schemas.microsoft.com/office/powerpoint/2010/main" val="2177287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D9033-4C3B-4E36-9342-2E812C6B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31E307-9671-46E5-9F0A-D6B5D9DEB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" y="2037556"/>
            <a:ext cx="75438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127C2-7D3B-409C-8E08-555F3F30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556" y="3740135"/>
            <a:ext cx="2320335" cy="20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15A2EC-BA19-4526-974E-2D6B9C84BC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0432" y="3740135"/>
            <a:ext cx="2188263" cy="177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FA90A0-F64F-4C13-8B91-C0BD1258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36" y="3650841"/>
            <a:ext cx="2320335" cy="185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82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098D8-5597-420E-B723-5773A1C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73F1563-B58E-4597-A170-AC6E52334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488525"/>
              </p:ext>
            </p:extLst>
          </p:nvPr>
        </p:nvGraphicFramePr>
        <p:xfrm>
          <a:off x="2141577" y="664844"/>
          <a:ext cx="8307348" cy="5126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4291">
                  <a:extLst>
                    <a:ext uri="{9D8B030D-6E8A-4147-A177-3AD203B41FA5}">
                      <a16:colId xmlns:a16="http://schemas.microsoft.com/office/drawing/2014/main" val="2139269748"/>
                    </a:ext>
                  </a:extLst>
                </a:gridCol>
                <a:gridCol w="4123057">
                  <a:extLst>
                    <a:ext uri="{9D8B030D-6E8A-4147-A177-3AD203B41FA5}">
                      <a16:colId xmlns:a16="http://schemas.microsoft.com/office/drawing/2014/main" val="281024234"/>
                    </a:ext>
                  </a:extLst>
                </a:gridCol>
              </a:tblGrid>
              <a:tr h="5076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2000" b="1" kern="120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Правополушарные учащиеся</a:t>
                      </a:r>
                      <a:endParaRPr lang="ru-RU" sz="2000" b="1" kern="120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endParaRPr lang="ru-RU" sz="2000" b="1" kern="120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20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Левополушарные учащиеся</a:t>
                      </a:r>
                      <a:endParaRPr lang="ru-RU" sz="2000" b="1" kern="120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068123"/>
                  </a:ext>
                </a:extLst>
              </a:tr>
              <a:tr h="46187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b="0" kern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на время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="0" kern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группе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Формулировка теорем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Оперирование пространственными связями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картинках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 (пространственное мышление)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Схемы, таблицы, карточки</a:t>
                      </a:r>
                      <a:endParaRPr lang="ru-RU" sz="2000" b="0" kern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b="0" kern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Вневременные задания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в одиночку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Доказательство теорем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b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Оперирование знаками на плоскости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символах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(логическое последовательное мышление на плоскости)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Многократное повторение</a:t>
                      </a:r>
                      <a:endParaRPr lang="ru-RU" sz="2000" b="0" kern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07605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08477E-7A15-47BC-84F0-248233AAC977}"/>
              </a:ext>
            </a:extLst>
          </p:cNvPr>
          <p:cNvSpPr txBox="1"/>
          <p:nvPr/>
        </p:nvSpPr>
        <p:spPr>
          <a:xfrm>
            <a:off x="243840" y="365125"/>
            <a:ext cx="1415772" cy="6269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</a:t>
            </a:r>
          </a:p>
        </p:txBody>
      </p:sp>
    </p:spTree>
    <p:extLst>
      <p:ext uri="{BB962C8B-B14F-4D97-AF65-F5344CB8AC3E}">
        <p14:creationId xmlns:p14="http://schemas.microsoft.com/office/powerpoint/2010/main" val="205097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098D8-5597-420E-B723-5773A1C2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3139CD5-5ADF-4EFF-A8F4-3869A52D4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286725"/>
              </p:ext>
            </p:extLst>
          </p:nvPr>
        </p:nvGraphicFramePr>
        <p:xfrm>
          <a:off x="2560320" y="1148080"/>
          <a:ext cx="7325360" cy="4551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873">
                  <a:extLst>
                    <a:ext uri="{9D8B030D-6E8A-4147-A177-3AD203B41FA5}">
                      <a16:colId xmlns:a16="http://schemas.microsoft.com/office/drawing/2014/main" val="1338794326"/>
                    </a:ext>
                  </a:extLst>
                </a:gridCol>
                <a:gridCol w="2606120">
                  <a:extLst>
                    <a:ext uri="{9D8B030D-6E8A-4147-A177-3AD203B41FA5}">
                      <a16:colId xmlns:a16="http://schemas.microsoft.com/office/drawing/2014/main" val="262080949"/>
                    </a:ext>
                  </a:extLst>
                </a:gridCol>
                <a:gridCol w="2420367">
                  <a:extLst>
                    <a:ext uri="{9D8B030D-6E8A-4147-A177-3AD203B41FA5}">
                      <a16:colId xmlns:a16="http://schemas.microsoft.com/office/drawing/2014/main" val="2708199471"/>
                    </a:ext>
                  </a:extLst>
                </a:gridCol>
              </a:tblGrid>
              <a:tr h="589823">
                <a:tc>
                  <a:txBody>
                    <a:bodyPr/>
                    <a:lstStyle/>
                    <a:p>
                      <a:pPr indent="-254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54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Результативный этап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54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Правополушарные учащиеся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-254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5400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Левополушарные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80455"/>
                  </a:ext>
                </a:extLst>
              </a:tr>
              <a:tr h="1268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Самоконтроль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контролируют правильность речи, смысловые пропуски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Свободная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конверсация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самоконтроль речи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самоконтроль в изложения материала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3216"/>
                  </a:ext>
                </a:extLst>
              </a:tr>
              <a:tr h="2266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Методы проверки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Устный опрос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с ограниченным сроком выполнения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«открытого» типа (собственный развернутый ответ)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задач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Письменные опросы с неограниченным сроком выполнения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«закрытого» типа (выбрать готовый вариант ответа)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555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08477E-7A15-47BC-84F0-248233AAC977}"/>
              </a:ext>
            </a:extLst>
          </p:cNvPr>
          <p:cNvSpPr txBox="1"/>
          <p:nvPr/>
        </p:nvSpPr>
        <p:spPr>
          <a:xfrm>
            <a:off x="328434" y="0"/>
            <a:ext cx="800219" cy="6269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4084287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A5FBDE-698B-480B-8F92-02DE12BC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328" y="713225"/>
            <a:ext cx="3273344" cy="47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8F73E-FF52-481F-80D9-95D585ADD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04" y="241812"/>
            <a:ext cx="10364451" cy="98068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шкурки апельсина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142EBA1-1121-4E9B-BED5-F50DD623E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9621" y="1317712"/>
            <a:ext cx="7258050" cy="1885950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221D86-591F-4A8A-A946-C96E561BB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97" y="3173069"/>
            <a:ext cx="6372225" cy="13858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7CB22C-4127-4678-A737-D52D976F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032" y="4327150"/>
            <a:ext cx="6286500" cy="19002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E9B568-3B60-49CC-841C-B4DF68D46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04" y="5788007"/>
            <a:ext cx="6315075" cy="7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84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24CE8-B5AD-43DD-A586-01042A77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20" y="385118"/>
            <a:ext cx="10396882" cy="95790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бумаги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775A0B-93BE-488B-9922-4D3EC60A6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1414752"/>
            <a:ext cx="5629275" cy="30861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673406-9421-4877-99A8-6157CF172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560" y="1537082"/>
            <a:ext cx="6486525" cy="7286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E2795A-32F6-46E2-A7ED-DCCE364AC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82478"/>
            <a:ext cx="5543550" cy="14930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64241C-904B-4DC6-9A1A-D89BD87B2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4495116"/>
            <a:ext cx="6229350" cy="1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59B05-21D8-4974-8133-33C205A6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455" y="124665"/>
            <a:ext cx="10396882" cy="115196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станции метро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556804-EFDC-428D-9363-692085B6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455" y="1230882"/>
            <a:ext cx="3743325" cy="21859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CE7FCE-22D4-4696-9FF7-E7F9CBB13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87" y="1217322"/>
            <a:ext cx="6457950" cy="10287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2CC819-A418-4D32-A221-B651A5009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387" y="2246022"/>
            <a:ext cx="6315075" cy="8858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FC60D98-3B6F-44EA-9F3A-40071A27E0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5" y="3363351"/>
            <a:ext cx="6486525" cy="29860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2F2757-0586-4827-8D30-8FC41B938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9876" y="5888216"/>
            <a:ext cx="6172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7447E-7E48-4B85-AC38-81B6FA44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38" y="105108"/>
            <a:ext cx="10396882" cy="115196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Футбольный мяч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BBE4CC-3B79-42A1-9E4C-D6B13A5D0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32" y="4340692"/>
            <a:ext cx="1943100" cy="203596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F0EB01-3C6B-4C1E-AFDE-89FA761DD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174" y="1678262"/>
            <a:ext cx="6333901" cy="20464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CBF95E-8C28-4741-867C-0D3F990D9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8" y="1304331"/>
            <a:ext cx="5029200" cy="16287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021A67-15F7-4C34-BE29-4449F9E9A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59" y="3556532"/>
            <a:ext cx="6257925" cy="11787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92BB76-E6CE-4724-8939-E6C721CA7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881" y="4780087"/>
            <a:ext cx="6257925" cy="14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465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FE1CA-7B50-4858-8B1A-9CB55909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</p:txBody>
      </p:sp>
      <p:pic>
        <p:nvPicPr>
          <p:cNvPr id="3074" name="Picture 2" descr="Холодная М.А. - Когнитивные стили. О природе индивидуального ума (2004)">
            <a:extLst>
              <a:ext uri="{FF2B5EF4-FFF2-40B4-BE49-F238E27FC236}">
                <a16:creationId xmlns:a16="http://schemas.microsoft.com/office/drawing/2014/main" id="{7B4A022A-44E4-4C03-8DA1-9972F3C2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5820"/>
            <a:ext cx="1957724" cy="298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Мальчики и девочки - два разных мира. Нейропсихологи - учителям,  воспитателям, родителям, школьным психологам">
            <a:extLst>
              <a:ext uri="{FF2B5EF4-FFF2-40B4-BE49-F238E27FC236}">
                <a16:creationId xmlns:a16="http://schemas.microsoft.com/office/drawing/2014/main" id="{EAC017A1-6A9D-40B4-8D64-C9B7860F3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02" y="1858089"/>
            <a:ext cx="1957725" cy="297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1132D9-794B-4017-9720-E9295FE65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566" y="1905571"/>
            <a:ext cx="1998364" cy="28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8A063-EDD5-4BE3-A66B-0F082BEE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8DCEC-482C-482F-86F3-37174C8D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98C8A7-1544-45DC-89AC-4A0523F9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30" y="681037"/>
            <a:ext cx="8677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93163-2536-4A09-A77E-7188EE650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18094"/>
            <a:ext cx="10058400" cy="862001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глаз ведущий?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52DA33-B2EF-4E2B-8749-9ACDEAD183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5" y="2062163"/>
            <a:ext cx="3262025" cy="24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C74396-D112-44F3-AD61-5D1AE2F07746}"/>
              </a:ext>
            </a:extLst>
          </p:cNvPr>
          <p:cNvSpPr txBox="1"/>
          <p:nvPr/>
        </p:nvSpPr>
        <p:spPr>
          <a:xfrm>
            <a:off x="4543424" y="1762124"/>
            <a:ext cx="65550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Вырежьте на листе бумаге отверстие диаметром около 4 см. На втором листе бумаги напишите одну букву высотой примерно 2,5 см.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Прикрепите лист с буквой на стену на уровне глаз. Отмерьте от него расстояние строго 3 м.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Станьте на расстоянии 3 м от буквы на стене. Возьмите обеими руками лист с отверстием и вытяните перед собой. Руки должны быть параллельны полу.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через отверстие на букву на стене. Когда найдете букву, нужно прикрыть один глаз, потом другой. Не двигайтесь и не изменяйте позу. Тот глаз, которым вы продолжаете видеть букву, и есть ваш доминирующий глаз. Если вы продолжаете видеть букву любым глазом, то ни один из них нельзя считать доминирующим по результатам данного </a:t>
            </a:r>
            <a:r>
              <a:rPr lang="ru-RU" b="0" i="0" dirty="0">
                <a:solidFill>
                  <a:srgbClr val="54545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4574B0-3AB2-4DBD-AA00-D72FE250DCEB}"/>
              </a:ext>
            </a:extLst>
          </p:cNvPr>
          <p:cNvSpPr txBox="1"/>
          <p:nvPr/>
        </p:nvSpPr>
        <p:spPr>
          <a:xfrm>
            <a:off x="609949" y="5693575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Посмотреть в  подзорную трубу. Попросить быстро зажмурить один глаз (зажмуривается не ведущий)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4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D5C1B0-7BD6-43D4-A61F-700F204D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ухо ведущее?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E2C0E-4670-4F12-B2DB-2BABF03AF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«Тиканье часов»: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просят послушать, тикают ли часики. Маленькие часы должны лежать или висеть перед ребенком строго по центру. </a:t>
            </a: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подростков тест необходимо маскировать под другое задание. (Например, без часов: «Проверим ваше воображение. Представьте, что на столе лежат крохотные часики. Не беря их в руки, наклонитесь и представьте, что слышите, как они тикают».)</a:t>
            </a:r>
          </a:p>
          <a:p>
            <a:pPr marL="0" indent="0">
              <a:buNone/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 обычно слушаем ведущим ухом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34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9188E-5DBB-41BC-A14B-213E7611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F98B74C-2535-458A-A20A-38AB4C303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188719"/>
              </p:ext>
            </p:extLst>
          </p:nvPr>
        </p:nvGraphicFramePr>
        <p:xfrm>
          <a:off x="2305050" y="2114550"/>
          <a:ext cx="7267575" cy="3646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3399">
                  <a:extLst>
                    <a:ext uri="{9D8B030D-6E8A-4147-A177-3AD203B41FA5}">
                      <a16:colId xmlns:a16="http://schemas.microsoft.com/office/drawing/2014/main" val="128437098"/>
                    </a:ext>
                  </a:extLst>
                </a:gridCol>
                <a:gridCol w="3634176">
                  <a:extLst>
                    <a:ext uri="{9D8B030D-6E8A-4147-A177-3AD203B41FA5}">
                      <a16:colId xmlns:a16="http://schemas.microsoft.com/office/drawing/2014/main" val="2991864715"/>
                    </a:ext>
                  </a:extLst>
                </a:gridCol>
              </a:tblGrid>
              <a:tr h="110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Левоглазые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неорганизованные, импульсивные, не любят организованную работу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Хуже учатся, более эмоционально чувствительны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845886"/>
                  </a:ext>
                </a:extLst>
              </a:tr>
              <a:tr h="6177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Правоглазые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Легче дисциплинируются, любят порядок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305290"/>
                  </a:ext>
                </a:extLst>
              </a:tr>
              <a:tr h="47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Левоухие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утомляемость от шума, от громкого голоса учителя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248761"/>
                  </a:ext>
                </a:extLst>
              </a:tr>
              <a:tr h="473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Правоглазые и Левоухие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Выше память, выше внимание от природы, большой потенциал в учёбе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954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3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B8C6EB6-E497-4BB3-8144-513F4F78A033}"/>
              </a:ext>
            </a:extLst>
          </p:cNvPr>
          <p:cNvSpPr txBox="1"/>
          <p:nvPr/>
        </p:nvSpPr>
        <p:spPr>
          <a:xfrm>
            <a:off x="591248" y="1994873"/>
            <a:ext cx="3028251" cy="169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Левополушарники</a:t>
            </a:r>
            <a:r>
              <a:rPr lang="ru-RU" sz="2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Правая рука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Правый глаз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Правое ухо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97051-0081-4CF1-8C9B-FAF8D0958825}"/>
              </a:ext>
            </a:extLst>
          </p:cNvPr>
          <p:cNvSpPr txBox="1"/>
          <p:nvPr/>
        </p:nvSpPr>
        <p:spPr>
          <a:xfrm>
            <a:off x="3882355" y="1994873"/>
            <a:ext cx="3185023" cy="169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err="1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Правополушарники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Правая рука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Левый глаз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Левое ухо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499E3-3174-40E5-B2C1-021087968C32}"/>
              </a:ext>
            </a:extLst>
          </p:cNvPr>
          <p:cNvSpPr txBox="1"/>
          <p:nvPr/>
        </p:nvSpPr>
        <p:spPr>
          <a:xfrm>
            <a:off x="7800977" y="1994873"/>
            <a:ext cx="2827090" cy="299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Смешанный тип: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Правая рука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Правый глаз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Левое ухо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Левый глаз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ухо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D47FA-6D48-4CAA-8619-7FAB982B8550}"/>
              </a:ext>
            </a:extLst>
          </p:cNvPr>
          <p:cNvSpPr txBox="1"/>
          <p:nvPr/>
        </p:nvSpPr>
        <p:spPr>
          <a:xfrm>
            <a:off x="591248" y="4396144"/>
            <a:ext cx="2827090" cy="1693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Левша: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Левая рука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Левый глаз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Левое ухо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9205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98A4C-E4BB-4159-AB3D-E7D2C7121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80" y="465768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Рассадка в классе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421F-787F-4C8C-9966-FAA1AAB3F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A173CB-765B-49D4-BB2B-D7BD26C1A5C5}"/>
              </a:ext>
            </a:extLst>
          </p:cNvPr>
          <p:cNvSpPr/>
          <p:nvPr/>
        </p:nvSpPr>
        <p:spPr>
          <a:xfrm>
            <a:off x="2697181" y="3387544"/>
            <a:ext cx="1736521" cy="23824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Правый глаз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ухо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95C193F-488E-4FA8-93AD-38543A136F2D}"/>
              </a:ext>
            </a:extLst>
          </p:cNvPr>
          <p:cNvSpPr/>
          <p:nvPr/>
        </p:nvSpPr>
        <p:spPr>
          <a:xfrm>
            <a:off x="7467721" y="3387544"/>
            <a:ext cx="1736521" cy="23824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Левый глаз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Левое ухо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DDB2FBE-83C5-4495-B9FA-E6BFEFA10373}"/>
              </a:ext>
            </a:extLst>
          </p:cNvPr>
          <p:cNvSpPr/>
          <p:nvPr/>
        </p:nvSpPr>
        <p:spPr>
          <a:xfrm>
            <a:off x="5082451" y="3387544"/>
            <a:ext cx="1736521" cy="23824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тип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590D9AB-26FD-486E-A34F-2F202D970897}"/>
              </a:ext>
            </a:extLst>
          </p:cNvPr>
          <p:cNvSpPr/>
          <p:nvPr/>
        </p:nvSpPr>
        <p:spPr>
          <a:xfrm>
            <a:off x="3540154" y="2124635"/>
            <a:ext cx="4840941" cy="4706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Доска</a:t>
            </a:r>
          </a:p>
        </p:txBody>
      </p:sp>
    </p:spTree>
    <p:extLst>
      <p:ext uri="{BB962C8B-B14F-4D97-AF65-F5344CB8AC3E}">
        <p14:creationId xmlns:p14="http://schemas.microsoft.com/office/powerpoint/2010/main" val="202516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B5218-E2CB-487E-8C22-1010CE4A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4D91ED-2E53-42AB-972E-B5B71F59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C500BA6-4096-4D1C-871B-14E1215C9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91949"/>
              </p:ext>
            </p:extLst>
          </p:nvPr>
        </p:nvGraphicFramePr>
        <p:xfrm>
          <a:off x="1897499" y="842646"/>
          <a:ext cx="9066270" cy="5191759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2462367">
                  <a:extLst>
                    <a:ext uri="{9D8B030D-6E8A-4147-A177-3AD203B41FA5}">
                      <a16:colId xmlns:a16="http://schemas.microsoft.com/office/drawing/2014/main" val="1183379480"/>
                    </a:ext>
                  </a:extLst>
                </a:gridCol>
                <a:gridCol w="3317997">
                  <a:extLst>
                    <a:ext uri="{9D8B030D-6E8A-4147-A177-3AD203B41FA5}">
                      <a16:colId xmlns:a16="http://schemas.microsoft.com/office/drawing/2014/main" val="3255258880"/>
                    </a:ext>
                  </a:extLst>
                </a:gridCol>
                <a:gridCol w="3285906">
                  <a:extLst>
                    <a:ext uri="{9D8B030D-6E8A-4147-A177-3AD203B41FA5}">
                      <a16:colId xmlns:a16="http://schemas.microsoft.com/office/drawing/2014/main" val="4197611777"/>
                    </a:ext>
                  </a:extLst>
                </a:gridCol>
              </a:tblGrid>
              <a:tr h="51200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2000" b="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Мотивационный этап</a:t>
                      </a:r>
                    </a:p>
                  </a:txBody>
                  <a:tcPr marL="0" marR="0" marT="1163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2000" b="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Правополушарные учащиеся</a:t>
                      </a:r>
                    </a:p>
                  </a:txBody>
                  <a:tcPr marL="0" marR="0" marT="1163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2000" b="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Левополушарные учащиеся</a:t>
                      </a:r>
                    </a:p>
                  </a:txBody>
                  <a:tcPr marL="0" marR="0" marT="11636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94409"/>
                  </a:ext>
                </a:extLst>
              </a:tr>
              <a:tr h="496319">
                <a:tc>
                  <a:txBody>
                    <a:bodyPr/>
                    <a:lstStyle/>
                    <a:p>
                      <a:pPr marL="154940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Пространственная организация</a:t>
                      </a:r>
                      <a:endParaRPr lang="ru-RU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полусфера — левая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полусфера — правая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99164"/>
                  </a:ext>
                </a:extLst>
              </a:tr>
              <a:tr h="496319">
                <a:tc>
                  <a:txBody>
                    <a:bodyPr/>
                    <a:lstStyle/>
                    <a:p>
                      <a:pPr marL="154940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Цветовая организация</a:t>
                      </a:r>
                      <a:endParaRPr lang="ru-RU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Светлая доска — темный мел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Темная доска — светлый мел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78640"/>
                  </a:ext>
                </a:extLst>
              </a:tr>
              <a:tr h="2225683">
                <a:tc>
                  <a:txBody>
                    <a:bodyPr/>
                    <a:lstStyle/>
                    <a:p>
                      <a:pPr marL="154940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Условия, необходимые для    успешной учебной деятельности</a:t>
                      </a:r>
                      <a:endParaRPr lang="ru-RU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Образы</a:t>
                      </a:r>
                    </a:p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информации с реальностью, практикой</a:t>
                      </a:r>
                    </a:p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задания </a:t>
                      </a:r>
                    </a:p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Эксперименты</a:t>
                      </a:r>
                    </a:p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Речевой и музыкальный ритм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Детали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Абстрактный линейный стиль изложения информации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Неоднократное повторение учебного материала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Тишина на уроке Неоднократное повторение материала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43553"/>
                  </a:ext>
                </a:extLst>
              </a:tr>
              <a:tr h="1461436">
                <a:tc>
                  <a:txBody>
                    <a:bodyPr/>
                    <a:lstStyle/>
                    <a:p>
                      <a:pPr marL="154940" algn="just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b="1" cap="none" spc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мотивации</a:t>
                      </a:r>
                      <a:endParaRPr lang="ru-RU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Престижность положения в коллективе </a:t>
                      </a:r>
                    </a:p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Установление новых контактов</a:t>
                      </a:r>
                    </a:p>
                    <a:p>
                      <a:pPr marL="7048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значимость деятельности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Стремление к самостоятельности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Глубина знаний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Высокая потребность в умственной деятельности</a:t>
                      </a:r>
                    </a:p>
                    <a:p>
                      <a:pPr marL="62865">
                        <a:lnSpc>
                          <a:spcPts val="1200"/>
                        </a:lnSpc>
                        <a:spcAft>
                          <a:spcPts val="800"/>
                        </a:spcAft>
                      </a:pPr>
                      <a:r>
                        <a:rPr lang="ru-RU" sz="16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образовании</a:t>
                      </a:r>
                      <a:endParaRPr lang="ru-RU" sz="16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6369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4560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F06BC0-7C41-48C8-BC60-1BA186D6EA2B}"/>
              </a:ext>
            </a:extLst>
          </p:cNvPr>
          <p:cNvSpPr txBox="1"/>
          <p:nvPr/>
        </p:nvSpPr>
        <p:spPr>
          <a:xfrm>
            <a:off x="362091" y="457200"/>
            <a:ext cx="800219" cy="55772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3430477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3097D-6277-4568-A665-FE25F0D1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FB7F4-3DBB-4941-B5A6-2A18A994C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633156F-E63E-41DA-868A-8C6C5BA31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63067"/>
              </p:ext>
            </p:extLst>
          </p:nvPr>
        </p:nvGraphicFramePr>
        <p:xfrm>
          <a:off x="1314569" y="155941"/>
          <a:ext cx="10019656" cy="6546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4533">
                  <a:extLst>
                    <a:ext uri="{9D8B030D-6E8A-4147-A177-3AD203B41FA5}">
                      <a16:colId xmlns:a16="http://schemas.microsoft.com/office/drawing/2014/main" val="3548407950"/>
                    </a:ext>
                  </a:extLst>
                </a:gridCol>
                <a:gridCol w="3350590">
                  <a:extLst>
                    <a:ext uri="{9D8B030D-6E8A-4147-A177-3AD203B41FA5}">
                      <a16:colId xmlns:a16="http://schemas.microsoft.com/office/drawing/2014/main" val="2097964820"/>
                    </a:ext>
                  </a:extLst>
                </a:gridCol>
                <a:gridCol w="3334533">
                  <a:extLst>
                    <a:ext uri="{9D8B030D-6E8A-4147-A177-3AD203B41FA5}">
                      <a16:colId xmlns:a16="http://schemas.microsoft.com/office/drawing/2014/main" val="289799725"/>
                    </a:ext>
                  </a:extLst>
                </a:gridCol>
              </a:tblGrid>
              <a:tr h="432301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Операционный этап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Правополушарные учащиеся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Левополушарные учащиеся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54761"/>
                  </a:ext>
                </a:extLst>
              </a:tr>
              <a:tr h="103942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материала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Целостное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Интонационная сторона речи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Визуалисты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 (зрительное)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Дискретное (по частям)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Смысловая сторона речи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Аудисты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(слуховое)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19608"/>
                  </a:ext>
                </a:extLst>
              </a:tr>
              <a:tr h="582024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Переработка информации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Быстрая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Мгновенная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Медленная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01502"/>
                  </a:ext>
                </a:extLst>
              </a:tr>
              <a:tr h="583771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Невербальный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Интуитивный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Вербальный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Логический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518389"/>
                  </a:ext>
                </a:extLst>
              </a:tr>
              <a:tr h="340285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Приверженность к практике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Приверженность к теории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241497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Экстравертированность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Интровертированность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400124"/>
                  </a:ext>
                </a:extLst>
              </a:tr>
              <a:tr h="784913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Непроизвольная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Наглядно-образная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Произвольная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Знаковая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837417"/>
                  </a:ext>
                </a:extLst>
              </a:tr>
              <a:tr h="1709566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Наглядно-образное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Оперирование образами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Спонтанное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Эмоциональное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Интуитивное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Трехмерное (в пространстве)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Абстрактно-логическое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Оперирование цифрами, знаками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Формальное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Рациональное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Программируемое </a:t>
                      </a:r>
                    </a:p>
                    <a:p>
                      <a:pPr marL="15494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Двумерное (на плоскости)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4728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2E626D-986A-485D-8A35-14DE4AAC3499}"/>
              </a:ext>
            </a:extLst>
          </p:cNvPr>
          <p:cNvSpPr txBox="1"/>
          <p:nvPr/>
        </p:nvSpPr>
        <p:spPr>
          <a:xfrm>
            <a:off x="297061" y="387139"/>
            <a:ext cx="800219" cy="54819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этап</a:t>
            </a:r>
          </a:p>
        </p:txBody>
      </p:sp>
    </p:spTree>
    <p:extLst>
      <p:ext uri="{BB962C8B-B14F-4D97-AF65-F5344CB8AC3E}">
        <p14:creationId xmlns:p14="http://schemas.microsoft.com/office/powerpoint/2010/main" val="114585295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1132</TotalTime>
  <Words>648</Words>
  <Application>Microsoft Office PowerPoint</Application>
  <PresentationFormat>Широкоэкранный</PresentationFormat>
  <Paragraphs>171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Ретро</vt:lpstr>
      <vt:lpstr>Математика и</vt:lpstr>
      <vt:lpstr>Презентация PowerPoint</vt:lpstr>
      <vt:lpstr>Какой глаз ведущий?</vt:lpstr>
      <vt:lpstr>Какое ухо ведущее?</vt:lpstr>
      <vt:lpstr>Презентация PowerPoint</vt:lpstr>
      <vt:lpstr>Презентация PowerPoint</vt:lpstr>
      <vt:lpstr>Рассадка в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шкурки апельсина</vt:lpstr>
      <vt:lpstr>Формат бумаги</vt:lpstr>
      <vt:lpstr>Глубина станции метро</vt:lpstr>
      <vt:lpstr>Футбольный мяч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Бомштейн</dc:creator>
  <cp:lastModifiedBy>Татьяна Бомштейн</cp:lastModifiedBy>
  <cp:revision>8</cp:revision>
  <dcterms:created xsi:type="dcterms:W3CDTF">2021-11-08T06:04:16Z</dcterms:created>
  <dcterms:modified xsi:type="dcterms:W3CDTF">2021-11-12T05:38:47Z</dcterms:modified>
</cp:coreProperties>
</file>