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65" r:id="rId3"/>
    <p:sldId id="267" r:id="rId4"/>
    <p:sldId id="263" r:id="rId5"/>
    <p:sldId id="271" r:id="rId6"/>
    <p:sldId id="270" r:id="rId7"/>
    <p:sldId id="272" r:id="rId8"/>
    <p:sldId id="269" r:id="rId9"/>
    <p:sldId id="273" r:id="rId10"/>
    <p:sldId id="274" r:id="rId11"/>
    <p:sldId id="275" r:id="rId12"/>
    <p:sldId id="277" r:id="rId13"/>
    <p:sldId id="278" r:id="rId14"/>
    <p:sldId id="279" r:id="rId15"/>
    <p:sldId id="28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p:cViewPr varScale="1">
        <p:scale>
          <a:sx n="72" d="100"/>
          <a:sy n="72" d="100"/>
        </p:scale>
        <p:origin x="660" y="78"/>
      </p:cViewPr>
      <p:guideLst>
        <p:guide orient="horz" pos="2160"/>
        <p:guide pos="3840"/>
      </p:guideLst>
    </p:cSldViewPr>
  </p:slideViewPr>
  <p:notesTextViewPr>
    <p:cViewPr>
      <p:scale>
        <a:sx n="1" d="1"/>
        <a:sy n="1" d="1"/>
      </p:scale>
      <p:origin x="0" y="0"/>
    </p:cViewPr>
  </p:notesTextViewPr>
  <p:notesViewPr>
    <p:cSldViewPr>
      <p:cViewPr varScale="1">
        <p:scale>
          <a:sx n="49" d="100"/>
          <a:sy n="49" d="100"/>
        </p:scale>
        <p:origin x="1842" y="60"/>
      </p:cViewPr>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64841CAF-A07E-41D8-BD8F-52F73295D5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0188BD95-FBAB-4D16-BD86-CE51C95070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A3847C-6236-49F0-8959-82DC0EBC11ED}" type="datetimeFigureOut">
              <a:rPr lang="ru-RU" smtClean="0"/>
              <a:t>12.11.21</a:t>
            </a:fld>
            <a:endParaRPr lang="ru-RU"/>
          </a:p>
        </p:txBody>
      </p:sp>
      <p:sp>
        <p:nvSpPr>
          <p:cNvPr id="4" name="Нижний колонтитул 3">
            <a:extLst>
              <a:ext uri="{FF2B5EF4-FFF2-40B4-BE49-F238E27FC236}">
                <a16:creationId xmlns:a16="http://schemas.microsoft.com/office/drawing/2014/main" id="{F7E1B677-B06C-4E64-BFEC-82AE7D552D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9768CD68-BDDA-40E2-B24A-A8ACE53D9EB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08E3F0-51D1-4467-BF31-1BD72ECE435A}" type="slidenum">
              <a:rPr lang="ru-RU" smtClean="0"/>
              <a:t>‹#›</a:t>
            </a:fld>
            <a:endParaRPr lang="ru-RU"/>
          </a:p>
        </p:txBody>
      </p:sp>
    </p:spTree>
    <p:extLst>
      <p:ext uri="{BB962C8B-B14F-4D97-AF65-F5344CB8AC3E}">
        <p14:creationId xmlns:p14="http://schemas.microsoft.com/office/powerpoint/2010/main" val="2401802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EEB5F3-46D5-4827-9176-87B3ED40876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E9C46714-EA01-4BA8-B3F4-1804E1ADDE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FFA0AC6-9EBA-40E1-BBC8-87B9F008BC42}"/>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5" name="Нижний колонтитул 4">
            <a:extLst>
              <a:ext uri="{FF2B5EF4-FFF2-40B4-BE49-F238E27FC236}">
                <a16:creationId xmlns:a16="http://schemas.microsoft.com/office/drawing/2014/main" id="{2BDAAFA1-B9E1-4CF6-9E6D-87613776761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2847870-C82B-4F62-91CF-02C2A8DE6872}"/>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63900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F60D616-074D-47B4-B726-E9928A98B061}"/>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3" name="Нижний колонтитул 2">
            <a:extLst>
              <a:ext uri="{FF2B5EF4-FFF2-40B4-BE49-F238E27FC236}">
                <a16:creationId xmlns:a16="http://schemas.microsoft.com/office/drawing/2014/main" id="{89EA2C6B-320E-404F-B8A0-821D1093280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BFE942B-7393-4B73-A8D9-DB6C12184CBE}"/>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77342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7CEB6D-ED6D-4526-81A8-6B48D45004E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752732C-DB42-4FF4-B63F-BDB95C239D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D427B4B-0BA1-4E32-AC35-3A7656175D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8EFE849-CF36-4DF7-B3AA-B5613D2784D0}"/>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6" name="Нижний колонтитул 5">
            <a:extLst>
              <a:ext uri="{FF2B5EF4-FFF2-40B4-BE49-F238E27FC236}">
                <a16:creationId xmlns:a16="http://schemas.microsoft.com/office/drawing/2014/main" id="{00B612AF-149D-40FD-81B8-0BEF0CA21FB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186FBBA-6EDD-41C1-83F2-A92D6A1E126C}"/>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635242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E0E3E9-2EA0-4F93-ACF3-69B3BFD8106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28FF30DC-8368-4617-B796-6D8CD1AA9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90E88DC-1E9E-475D-B470-7C75BF6F8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7651535-13B0-4736-B6E0-8114A25C323A}"/>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6" name="Нижний колонтитул 5">
            <a:extLst>
              <a:ext uri="{FF2B5EF4-FFF2-40B4-BE49-F238E27FC236}">
                <a16:creationId xmlns:a16="http://schemas.microsoft.com/office/drawing/2014/main" id="{A85029B0-26CA-4FD7-8F74-A5910734672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CFDCF4F-29F3-434F-93BF-7145496CAFAC}"/>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2686503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119624-59D1-41E3-AEA2-748028B5789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B761F556-4960-4FFB-84B0-6DD9DECFF68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F3852AA-44AB-40DE-ABB5-D989F49F6D2F}"/>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5" name="Нижний колонтитул 4">
            <a:extLst>
              <a:ext uri="{FF2B5EF4-FFF2-40B4-BE49-F238E27FC236}">
                <a16:creationId xmlns:a16="http://schemas.microsoft.com/office/drawing/2014/main" id="{4FF99121-21B5-44CE-A3CC-FB750D00133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BA2C88A-CBD1-4F5D-AFDA-B87C66F4D23A}"/>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1459633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9D2C97F-DA00-4FE0-831A-7C4145CC871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9E203A0-4947-4CC0-B314-D5F901EC7BF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39999C7-CA6F-4918-9A59-E4F9979B2FB3}"/>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5" name="Нижний колонтитул 4">
            <a:extLst>
              <a:ext uri="{FF2B5EF4-FFF2-40B4-BE49-F238E27FC236}">
                <a16:creationId xmlns:a16="http://schemas.microsoft.com/office/drawing/2014/main" id="{17F7D328-60F9-4536-BF6F-A153291207C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C5CB392-EC5F-4163-9BD2-AD0959FD76D0}"/>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2488441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CF96D8-8510-4EF3-B422-332DC57E5B5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B3007763-0BB5-4DD5-BC47-1C50AB65A693}"/>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4" name="Нижний колонтитул 3">
            <a:extLst>
              <a:ext uri="{FF2B5EF4-FFF2-40B4-BE49-F238E27FC236}">
                <a16:creationId xmlns:a16="http://schemas.microsoft.com/office/drawing/2014/main" id="{1048DF2C-669A-4DCA-8793-1F7410D7F83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933E309-0F6F-484F-98FA-46AB4551E6E4}"/>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4178063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EEB5F3-46D5-4827-9176-87B3ED40876A}"/>
              </a:ext>
            </a:extLst>
          </p:cNvPr>
          <p:cNvSpPr>
            <a:spLocks noGrp="1"/>
          </p:cNvSpPr>
          <p:nvPr>
            <p:ph type="ctrTitle"/>
          </p:nvPr>
        </p:nvSpPr>
        <p:spPr>
          <a:xfrm>
            <a:off x="156000" y="4464000"/>
            <a:ext cx="9144000" cy="1305000"/>
          </a:xfrm>
        </p:spPr>
        <p:txBody>
          <a:bodyPr anchor="b"/>
          <a:lstStyle>
            <a:lvl1pPr algn="ctr">
              <a:defRPr sz="6000" b="1">
                <a:solidFill>
                  <a:schemeClr val="accent4"/>
                </a:solidFill>
                <a:effectLst/>
              </a:defRPr>
            </a:lvl1pPr>
          </a:lstStyle>
          <a:p>
            <a:r>
              <a:rPr lang="ru-RU" dirty="0"/>
              <a:t>Образец заголовка</a:t>
            </a:r>
          </a:p>
        </p:txBody>
      </p:sp>
    </p:spTree>
    <p:extLst>
      <p:ext uri="{BB962C8B-B14F-4D97-AF65-F5344CB8AC3E}">
        <p14:creationId xmlns:p14="http://schemas.microsoft.com/office/powerpoint/2010/main" val="290464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D4EC29-EC9D-4966-9B2F-5A81BAAA141E}"/>
              </a:ext>
            </a:extLst>
          </p:cNvPr>
          <p:cNvSpPr>
            <a:spLocks noGrp="1"/>
          </p:cNvSpPr>
          <p:nvPr>
            <p:ph type="title"/>
          </p:nvPr>
        </p:nvSpPr>
        <p:spPr>
          <a:xfrm>
            <a:off x="291000" y="63255"/>
            <a:ext cx="10342800" cy="1325563"/>
          </a:xfrm>
        </p:spPr>
        <p:txBody>
          <a:bodyPr>
            <a:normAutofit/>
          </a:bodyPr>
          <a:lstStyle>
            <a:lvl1pPr>
              <a:defRPr sz="6000" b="1">
                <a:solidFill>
                  <a:schemeClr val="bg1"/>
                </a:solidFill>
              </a:defRPr>
            </a:lvl1pPr>
          </a:lstStyle>
          <a:p>
            <a:r>
              <a:rPr lang="ru-RU" dirty="0"/>
              <a:t>Образец заголовка</a:t>
            </a:r>
          </a:p>
        </p:txBody>
      </p:sp>
      <p:sp>
        <p:nvSpPr>
          <p:cNvPr id="3" name="Объект 2">
            <a:extLst>
              <a:ext uri="{FF2B5EF4-FFF2-40B4-BE49-F238E27FC236}">
                <a16:creationId xmlns:a16="http://schemas.microsoft.com/office/drawing/2014/main" id="{C2AF823D-AA6C-41CE-8369-D43088671A37}"/>
              </a:ext>
            </a:extLst>
          </p:cNvPr>
          <p:cNvSpPr>
            <a:spLocks noGrp="1"/>
          </p:cNvSpPr>
          <p:nvPr>
            <p:ph idx="1"/>
          </p:nvPr>
        </p:nvSpPr>
        <p:spPr>
          <a:xfrm>
            <a:off x="1461000" y="2034000"/>
            <a:ext cx="10515600" cy="40979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373379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9687A894-023D-4237-87D6-74D11C874380}"/>
              </a:ext>
            </a:extLst>
          </p:cNvPr>
          <p:cNvSpPr>
            <a:spLocks noGrp="1"/>
          </p:cNvSpPr>
          <p:nvPr>
            <p:ph type="title"/>
          </p:nvPr>
        </p:nvSpPr>
        <p:spPr>
          <a:xfrm>
            <a:off x="291000" y="63255"/>
            <a:ext cx="10342800" cy="1325563"/>
          </a:xfrm>
        </p:spPr>
        <p:txBody>
          <a:bodyPr>
            <a:normAutofit/>
          </a:bodyPr>
          <a:lstStyle>
            <a:lvl1pPr>
              <a:defRPr sz="6000" b="1">
                <a:solidFill>
                  <a:schemeClr val="bg1"/>
                </a:solidFill>
              </a:defRPr>
            </a:lvl1pPr>
          </a:lstStyle>
          <a:p>
            <a:r>
              <a:rPr lang="ru-RU" dirty="0"/>
              <a:t>Образец заголовка</a:t>
            </a:r>
          </a:p>
        </p:txBody>
      </p:sp>
    </p:spTree>
    <p:extLst>
      <p:ext uri="{BB962C8B-B14F-4D97-AF65-F5344CB8AC3E}">
        <p14:creationId xmlns:p14="http://schemas.microsoft.com/office/powerpoint/2010/main" val="31703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78A106-66FA-4DD6-BAB3-B8D8393A6AA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C6B7C11-BF9E-408C-887F-6B9BC18637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579E133-BC16-4FB3-9BC0-B6A568D98145}"/>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5" name="Нижний колонтитул 4">
            <a:extLst>
              <a:ext uri="{FF2B5EF4-FFF2-40B4-BE49-F238E27FC236}">
                <a16:creationId xmlns:a16="http://schemas.microsoft.com/office/drawing/2014/main" id="{F95CB5E0-055B-4886-BB25-0C7618D300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410B8AC-7215-4E96-8E27-FC440628EC60}"/>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2089502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456F72-33A8-4910-A853-F0EF915F065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3EF7DE8-23CA-4D99-8CC9-4903DDD552D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8C177F8-D6AF-47A0-B490-1B3CDFEE6E6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B72E65B-AF1C-4F65-9941-D855AC96A780}"/>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6" name="Нижний колонтитул 5">
            <a:extLst>
              <a:ext uri="{FF2B5EF4-FFF2-40B4-BE49-F238E27FC236}">
                <a16:creationId xmlns:a16="http://schemas.microsoft.com/office/drawing/2014/main" id="{108AAEDA-38B0-46A7-BB17-DB378E2D8EB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07335DD-857A-49BC-BF94-7878B3D9B95E}"/>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359499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7FFB23-FD3E-408F-A23F-4855215496B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557B89F-6135-4F2B-893F-E89610007D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995CA68-6719-40C1-95A2-F647EA7FA46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4B353A-0A39-4E56-A1C1-2DDA22C594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2A394CB-908A-4E67-874E-EA58FD2B228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A4D78FF-9BDC-47EE-AD08-F85FEF056D37}"/>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8" name="Нижний колонтитул 7">
            <a:extLst>
              <a:ext uri="{FF2B5EF4-FFF2-40B4-BE49-F238E27FC236}">
                <a16:creationId xmlns:a16="http://schemas.microsoft.com/office/drawing/2014/main" id="{8B64B697-85E0-44B7-99FA-9C7AC685928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32D574AC-5168-4E22-8835-2D38CC2BBF14}"/>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84235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9317D4-8ACB-498D-8524-4257775409B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58D9979-8217-47E8-9E8D-B2D0F8032BA7}"/>
              </a:ext>
            </a:extLst>
          </p:cNvPr>
          <p:cNvSpPr>
            <a:spLocks noGrp="1"/>
          </p:cNvSpPr>
          <p:nvPr>
            <p:ph type="dt" sz="half" idx="10"/>
          </p:nvPr>
        </p:nvSpPr>
        <p:spPr/>
        <p:txBody>
          <a:bodyPr/>
          <a:lstStyle/>
          <a:p>
            <a:fld id="{7D89DCA0-1BB0-4A78-B9FD-CBA4791AF177}" type="datetimeFigureOut">
              <a:rPr lang="ru-RU" smtClean="0"/>
              <a:t>12.11.21</a:t>
            </a:fld>
            <a:endParaRPr lang="ru-RU"/>
          </a:p>
        </p:txBody>
      </p:sp>
      <p:sp>
        <p:nvSpPr>
          <p:cNvPr id="4" name="Нижний колонтитул 3">
            <a:extLst>
              <a:ext uri="{FF2B5EF4-FFF2-40B4-BE49-F238E27FC236}">
                <a16:creationId xmlns:a16="http://schemas.microsoft.com/office/drawing/2014/main" id="{987BFD1B-2793-4D83-B874-8CE6EE8A1FB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293DF3D-5BBD-49D4-B217-881FB138978B}"/>
              </a:ext>
            </a:extLst>
          </p:cNvPr>
          <p:cNvSpPr>
            <a:spLocks noGrp="1"/>
          </p:cNvSpPr>
          <p:nvPr>
            <p:ph type="sldNum" sz="quarter" idx="12"/>
          </p:nvPr>
        </p:nvSpPr>
        <p:spPr/>
        <p:txBody>
          <a:bodyPr/>
          <a:lstStyle/>
          <a:p>
            <a:fld id="{16941388-63F8-4FEC-99A6-4E4A5CF5E88B}" type="slidenum">
              <a:rPr lang="ru-RU" smtClean="0"/>
              <a:t>‹#›</a:t>
            </a:fld>
            <a:endParaRPr lang="ru-RU"/>
          </a:p>
        </p:txBody>
      </p:sp>
    </p:spTree>
    <p:extLst>
      <p:ext uri="{BB962C8B-B14F-4D97-AF65-F5344CB8AC3E}">
        <p14:creationId xmlns:p14="http://schemas.microsoft.com/office/powerpoint/2010/main" val="3258233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7ACF60-303D-438B-ADDF-FD8A00C5B5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D57D61A-5D1E-48D1-8F9F-72DCC61312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6FE97FC-8D71-4940-B6BB-6862C76594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9DCA0-1BB0-4A78-B9FD-CBA4791AF177}" type="datetimeFigureOut">
              <a:rPr lang="ru-RU" smtClean="0"/>
              <a:t>12.11.21</a:t>
            </a:fld>
            <a:endParaRPr lang="ru-RU"/>
          </a:p>
        </p:txBody>
      </p:sp>
      <p:sp>
        <p:nvSpPr>
          <p:cNvPr id="5" name="Нижний колонтитул 4">
            <a:extLst>
              <a:ext uri="{FF2B5EF4-FFF2-40B4-BE49-F238E27FC236}">
                <a16:creationId xmlns:a16="http://schemas.microsoft.com/office/drawing/2014/main" id="{05017A4A-6BE4-47CB-9CD4-A285E2D43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9B2747D-D825-4A66-8A60-C4EE4BC746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41388-63F8-4FEC-99A6-4E4A5CF5E88B}" type="slidenum">
              <a:rPr lang="ru-RU" smtClean="0"/>
              <a:t>‹#›</a:t>
            </a:fld>
            <a:endParaRPr lang="ru-RU"/>
          </a:p>
        </p:txBody>
      </p:sp>
    </p:spTree>
    <p:extLst>
      <p:ext uri="{BB962C8B-B14F-4D97-AF65-F5344CB8AC3E}">
        <p14:creationId xmlns:p14="http://schemas.microsoft.com/office/powerpoint/2010/main" val="88825199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49DE0BE0-A2C4-4428-86D8-D9DE377D5404}"/>
              </a:ext>
            </a:extLst>
          </p:cNvPr>
          <p:cNvSpPr>
            <a:spLocks noGrp="1"/>
          </p:cNvSpPr>
          <p:nvPr>
            <p:ph type="ctrTitle"/>
          </p:nvPr>
        </p:nvSpPr>
        <p:spPr>
          <a:xfrm>
            <a:off x="-114000" y="144000"/>
            <a:ext cx="6975000" cy="6255000"/>
          </a:xfrm>
        </p:spPr>
        <p:txBody>
          <a:bodyPr>
            <a:normAutofit fontScale="90000"/>
          </a:bodyPr>
          <a:lstStyle/>
          <a:p>
            <a:r>
              <a:rPr lang="ru-RU" sz="8000" dirty="0"/>
              <a:t>Активизация познавательной деятельности учащихся на уроках информатики</a:t>
            </a:r>
            <a:endParaRPr lang="ru-RU" sz="8800" dirty="0"/>
          </a:p>
        </p:txBody>
      </p:sp>
    </p:spTree>
    <p:extLst>
      <p:ext uri="{BB962C8B-B14F-4D97-AF65-F5344CB8AC3E}">
        <p14:creationId xmlns:p14="http://schemas.microsoft.com/office/powerpoint/2010/main" val="1117844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4400" dirty="0"/>
              <a:t>Активизация познавательной деятельности </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51000" y="1224000"/>
            <a:ext cx="8595000" cy="5040000"/>
          </a:xfrm>
        </p:spPr>
        <p:txBody>
          <a:bodyPr>
            <a:normAutofit/>
          </a:bodyPr>
          <a:lstStyle/>
          <a:p>
            <a:pPr marL="0" indent="0" algn="just">
              <a:buNone/>
            </a:pPr>
            <a:endParaRPr lang="ru-RU" dirty="0"/>
          </a:p>
          <a:p>
            <a:pPr marL="0" indent="0" algn="just">
              <a:buNone/>
            </a:pPr>
            <a:r>
              <a:rPr lang="ru-RU" dirty="0"/>
              <a:t>Примером метода стимулирования является метод опоры на жизненный опыт учащихся. Например, характеристики такого сложного устройства, как процессор становятся предельно простыми, когда их сравниваем с характеристиками стиральной машины-автомата: загрузка белья</a:t>
            </a:r>
            <a:r>
              <a:rPr lang="ru-RU" i="1" dirty="0"/>
              <a:t> - </a:t>
            </a:r>
            <a:r>
              <a:rPr lang="ru-RU" dirty="0"/>
              <a:t>разрядность, скорость вращения - тактовая частота; оперативную память можно сравнить с камерой хранения на вокзале; простое электронное письмо</a:t>
            </a:r>
            <a:r>
              <a:rPr lang="ru-RU" i="1" dirty="0"/>
              <a:t> — </a:t>
            </a:r>
            <a:r>
              <a:rPr lang="ru-RU" dirty="0"/>
              <a:t>с открыткой, вложенное</a:t>
            </a:r>
            <a:r>
              <a:rPr lang="ru-RU" i="1" dirty="0"/>
              <a:t> - </a:t>
            </a:r>
            <a:r>
              <a:rPr lang="ru-RU" dirty="0"/>
              <a:t>с письмом в конверте и т. д.</a:t>
            </a: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6720" y="1674000"/>
            <a:ext cx="2418750" cy="1935000"/>
          </a:xfrm>
          <a:prstGeom prst="rect">
            <a:avLst/>
          </a:prstGeom>
          <a:ln>
            <a:noFill/>
          </a:ln>
          <a:effectLst>
            <a:softEdge rad="112500"/>
          </a:effectLst>
        </p:spPr>
      </p:pic>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9095" y="3744000"/>
            <a:ext cx="2754000" cy="2754000"/>
          </a:xfrm>
          <a:prstGeom prst="rect">
            <a:avLst/>
          </a:prstGeom>
        </p:spPr>
      </p:pic>
    </p:spTree>
    <p:extLst>
      <p:ext uri="{BB962C8B-B14F-4D97-AF65-F5344CB8AC3E}">
        <p14:creationId xmlns:p14="http://schemas.microsoft.com/office/powerpoint/2010/main" val="1763736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4400" dirty="0"/>
              <a:t>Творческая работа учащихся</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51000" y="1224000"/>
            <a:ext cx="8955000" cy="5040000"/>
          </a:xfrm>
        </p:spPr>
        <p:txBody>
          <a:bodyPr>
            <a:normAutofit fontScale="70000" lnSpcReduction="20000"/>
          </a:bodyPr>
          <a:lstStyle/>
          <a:p>
            <a:pPr marL="0" indent="0" algn="just">
              <a:buNone/>
            </a:pPr>
            <a:endParaRPr lang="ru-RU" dirty="0"/>
          </a:p>
          <a:p>
            <a:pPr marL="0" indent="0">
              <a:buNone/>
            </a:pPr>
            <a:r>
              <a:rPr lang="ru-RU" b="1" dirty="0"/>
              <a:t>На уроках информатики применяются следующие виды творческих заданий</a:t>
            </a:r>
            <a:r>
              <a:rPr lang="ru-RU" dirty="0"/>
              <a:t>:</a:t>
            </a:r>
          </a:p>
          <a:p>
            <a:pPr lvl="0"/>
            <a:r>
              <a:rPr lang="ru-RU" dirty="0"/>
              <a:t>составление задач учащимися;</a:t>
            </a:r>
          </a:p>
          <a:p>
            <a:pPr lvl="0"/>
            <a:r>
              <a:rPr lang="ru-RU" dirty="0"/>
              <a:t>конструирование обратных задач;</a:t>
            </a:r>
          </a:p>
          <a:p>
            <a:pPr lvl="0"/>
            <a:r>
              <a:rPr lang="ru-RU" dirty="0"/>
              <a:t>творческие задачи (требующие самостоятельной постановки, описания алгоритма, использования специальных и </a:t>
            </a:r>
            <a:r>
              <a:rPr lang="ru-RU" dirty="0" err="1"/>
              <a:t>межпредметных</a:t>
            </a:r>
            <a:r>
              <a:rPr lang="ru-RU" dirty="0"/>
              <a:t> знаний учащихся);</a:t>
            </a:r>
          </a:p>
          <a:p>
            <a:pPr lvl="0"/>
            <a:r>
              <a:rPr lang="ru-RU" dirty="0"/>
              <a:t>конкурсы;</a:t>
            </a:r>
          </a:p>
          <a:p>
            <a:pPr lvl="0"/>
            <a:r>
              <a:rPr lang="ru-RU" dirty="0"/>
              <a:t>реферат;</a:t>
            </a:r>
          </a:p>
          <a:p>
            <a:pPr lvl="0"/>
            <a:r>
              <a:rPr lang="ru-RU" dirty="0"/>
              <a:t>доклад;</a:t>
            </a:r>
          </a:p>
          <a:p>
            <a:pPr lvl="0"/>
            <a:r>
              <a:rPr lang="ru-RU" dirty="0"/>
              <a:t>составление кроссворда по теме</a:t>
            </a:r>
          </a:p>
          <a:p>
            <a:pPr lvl="0"/>
            <a:r>
              <a:rPr lang="ru-RU" dirty="0"/>
              <a:t>составление и разгадывание ребусов по информатике;</a:t>
            </a:r>
          </a:p>
          <a:p>
            <a:pPr lvl="0"/>
            <a:r>
              <a:rPr lang="ru-RU" dirty="0"/>
              <a:t>составление тестов для контроля знаний по предмету, а также по заказу школы;</a:t>
            </a:r>
          </a:p>
          <a:p>
            <a:pPr lvl="0"/>
            <a:r>
              <a:rPr lang="ru-RU" dirty="0"/>
              <a:t>проект - создание учащимися готового программного продукта.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6444" y="-1"/>
            <a:ext cx="2703556" cy="1799999"/>
          </a:xfrm>
          <a:prstGeom prst="rect">
            <a:avLst/>
          </a:prstGeom>
          <a:ln>
            <a:noFill/>
          </a:ln>
          <a:effectLst>
            <a:softEdge rad="112500"/>
          </a:effectLst>
        </p:spPr>
      </p:pic>
    </p:spTree>
    <p:extLst>
      <p:ext uri="{BB962C8B-B14F-4D97-AF65-F5344CB8AC3E}">
        <p14:creationId xmlns:p14="http://schemas.microsoft.com/office/powerpoint/2010/main" val="359837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3600" dirty="0"/>
              <a:t>Методические приемы критического мышления, используемые на уроках информатики</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51000" y="1224000"/>
            <a:ext cx="8595000" cy="5040000"/>
          </a:xfrm>
        </p:spPr>
        <p:txBody>
          <a:bodyPr>
            <a:normAutofit/>
          </a:bodyPr>
          <a:lstStyle/>
          <a:p>
            <a:pPr marL="0" indent="0" algn="just">
              <a:buNone/>
            </a:pPr>
            <a:endParaRPr lang="ru-RU" dirty="0"/>
          </a:p>
          <a:p>
            <a:pPr marL="0" lvl="0" indent="0" algn="just">
              <a:buNone/>
            </a:pPr>
            <a:r>
              <a:rPr lang="ru-RU" b="1" i="1" dirty="0"/>
              <a:t>Метод </a:t>
            </a:r>
            <a:r>
              <a:rPr lang="ru-RU" b="1" i="1" dirty="0" err="1"/>
              <a:t>синектики</a:t>
            </a:r>
            <a:r>
              <a:rPr lang="ru-RU" b="1" i="1" dirty="0"/>
              <a:t> </a:t>
            </a:r>
            <a:r>
              <a:rPr lang="ru-RU" dirty="0"/>
              <a:t>основан на превращении непривычного в привычное, а привычного в непривычное.</a:t>
            </a:r>
          </a:p>
          <a:p>
            <a:pPr marL="0" indent="0" algn="just">
              <a:buNone/>
            </a:pPr>
            <a:r>
              <a:rPr lang="ru-RU" dirty="0"/>
              <a:t>Например, при изучении темы «Работа в </a:t>
            </a:r>
            <a:r>
              <a:rPr lang="en-US"/>
              <a:t>GIMP</a:t>
            </a:r>
            <a:r>
              <a:rPr lang="ru-RU"/>
              <a:t>» </a:t>
            </a:r>
            <a:r>
              <a:rPr lang="ru-RU" dirty="0"/>
              <a:t>дети получают задание:</a:t>
            </a:r>
          </a:p>
          <a:p>
            <a:pPr marL="0" indent="0" algn="just">
              <a:buNone/>
            </a:pPr>
            <a:r>
              <a:rPr lang="ru-RU" dirty="0"/>
              <a:t>Как в наше время  могла бы выглядеть Баба Яга</a:t>
            </a:r>
          </a:p>
          <a:p>
            <a:pPr marL="0" indent="0" algn="just">
              <a:buNone/>
            </a:pPr>
            <a:r>
              <a:rPr lang="ru-RU" dirty="0"/>
              <a:t>(открывают  файл с Бабой Ягой и работают с ним)</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6000" y="1629000"/>
            <a:ext cx="2587200" cy="2587200"/>
          </a:xfrm>
          <a:prstGeom prst="rect">
            <a:avLst/>
          </a:prstGeom>
          <a:ln>
            <a:noFill/>
          </a:ln>
          <a:effectLst>
            <a:softEdge rad="112500"/>
          </a:effectLst>
        </p:spPr>
      </p:pic>
    </p:spTree>
    <p:extLst>
      <p:ext uri="{BB962C8B-B14F-4D97-AF65-F5344CB8AC3E}">
        <p14:creationId xmlns:p14="http://schemas.microsoft.com/office/powerpoint/2010/main" val="9374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3600" dirty="0"/>
              <a:t>Методические приемы критического мышления, используемые на уроках информатики</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51000" y="1224000"/>
            <a:ext cx="8595000" cy="5040000"/>
          </a:xfrm>
        </p:spPr>
        <p:txBody>
          <a:bodyPr>
            <a:normAutofit fontScale="92500" lnSpcReduction="10000"/>
          </a:bodyPr>
          <a:lstStyle/>
          <a:p>
            <a:pPr marL="0" indent="0" algn="just">
              <a:buNone/>
            </a:pPr>
            <a:endParaRPr lang="ru-RU" dirty="0"/>
          </a:p>
          <a:p>
            <a:pPr marL="0" lvl="0" indent="0" algn="just">
              <a:buNone/>
            </a:pPr>
            <a:r>
              <a:rPr lang="ru-RU" b="1" i="1" dirty="0"/>
              <a:t>Урок – суд над компьютером</a:t>
            </a:r>
            <a:endParaRPr lang="ru-RU" dirty="0"/>
          </a:p>
          <a:p>
            <a:pPr marL="0" indent="0" algn="just">
              <a:buNone/>
            </a:pPr>
            <a:r>
              <a:rPr lang="ru-RU" dirty="0"/>
              <a:t>Выбираются действующие лица: Судья, Прокурор, Адвокат, Подсудимые: Процессор, Память, Монитор, Клавиатура, Мышь, Принтер, Сканер и т.д.</a:t>
            </a:r>
          </a:p>
          <a:p>
            <a:pPr marL="0" indent="0" algn="just">
              <a:buNone/>
            </a:pPr>
            <a:r>
              <a:rPr lang="ru-RU" dirty="0"/>
              <a:t>Прокурор обвиняет Устройства компьютера в ненадобности, а Адвокат старается доказать обратное. Каждое устройство подробно рассказывает зачем оно необходимо. Присутствующие могут задавать вопросы с разрешения судьи.</a:t>
            </a:r>
          </a:p>
          <a:p>
            <a:pPr marL="0" indent="0" algn="just">
              <a:buNone/>
            </a:pPr>
            <a:r>
              <a:rPr lang="ru-RU" dirty="0"/>
              <a:t>Театрализованный урок, как показывает практика, дает учащимся возможность лучше понять функции каждого устройства.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21000" y="0"/>
            <a:ext cx="3167040" cy="2111360"/>
          </a:xfrm>
          <a:prstGeom prst="rect">
            <a:avLst/>
          </a:prstGeom>
          <a:ln>
            <a:noFill/>
          </a:ln>
          <a:effectLst>
            <a:softEdge rad="112500"/>
          </a:effectLst>
        </p:spPr>
      </p:pic>
    </p:spTree>
    <p:extLst>
      <p:ext uri="{BB962C8B-B14F-4D97-AF65-F5344CB8AC3E}">
        <p14:creationId xmlns:p14="http://schemas.microsoft.com/office/powerpoint/2010/main" val="57740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3600" dirty="0"/>
              <a:t>Методические приемы критического мышления, используемые на уроках информатики</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51000" y="1224000"/>
            <a:ext cx="11025000" cy="5040000"/>
          </a:xfrm>
        </p:spPr>
        <p:txBody>
          <a:bodyPr>
            <a:normAutofit fontScale="92500"/>
          </a:bodyPr>
          <a:lstStyle/>
          <a:p>
            <a:pPr marL="0" indent="0" algn="just">
              <a:buNone/>
            </a:pPr>
            <a:endParaRPr lang="ru-RU" dirty="0"/>
          </a:p>
          <a:p>
            <a:pPr marL="0" indent="0" algn="just">
              <a:buNone/>
            </a:pPr>
            <a:r>
              <a:rPr lang="ru-RU" dirty="0"/>
              <a:t>Работая над методической темой «Активизация познавательной деятельности учащихся на уроках информатики», пришла к некоторым выводам:</a:t>
            </a:r>
          </a:p>
          <a:p>
            <a:pPr marL="0" lvl="0" indent="0" algn="just">
              <a:buNone/>
            </a:pPr>
            <a:r>
              <a:rPr lang="ru-RU" dirty="0"/>
              <a:t>Необходимо обратить особое внимание именно на познавательную деятельность учащихся, т.к. активизация деятельности учеников на уроках информатики не представляет особого труда. Эта активность связана в основном с восприятием учащимися компьютера только как средства развлечения. И, соответственно, изучение компьютера, как вычислительного средства, инструмента для поиска, обработки, передачи информации, т.е. как важнейшего орудия для осуществления информационных процессов, наконец, изучение устройства и принципов работы ЭВМ отходит у большинства обучающихся на второй план.</a:t>
            </a:r>
          </a:p>
        </p:txBody>
      </p:sp>
    </p:spTree>
    <p:extLst>
      <p:ext uri="{BB962C8B-B14F-4D97-AF65-F5344CB8AC3E}">
        <p14:creationId xmlns:p14="http://schemas.microsoft.com/office/powerpoint/2010/main" val="8814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5400" dirty="0"/>
              <a:t>Заключение</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96000" y="2034000"/>
            <a:ext cx="11025000" cy="3555000"/>
          </a:xfrm>
        </p:spPr>
        <p:txBody>
          <a:bodyPr>
            <a:normAutofit/>
          </a:bodyPr>
          <a:lstStyle/>
          <a:p>
            <a:pPr marL="0" indent="0" algn="just">
              <a:buNone/>
            </a:pPr>
            <a:endParaRPr lang="ru-RU" dirty="0"/>
          </a:p>
          <a:p>
            <a:pPr marL="0" lvl="0" indent="0" algn="just">
              <a:buNone/>
            </a:pPr>
            <a:r>
              <a:rPr lang="ru-RU" dirty="0"/>
              <a:t>Активизируя познавательную деятельность учащихся средствами информатики (а точнее – информационных технологий), реализуя меж-предметные связи в сочетании с современными мультимедийными возможностями и всем известной значимости урока информатики для школьников можно найти массу методов, приёмов и средств такой активизации.</a:t>
            </a:r>
          </a:p>
        </p:txBody>
      </p:sp>
    </p:spTree>
    <p:extLst>
      <p:ext uri="{BB962C8B-B14F-4D97-AF65-F5344CB8AC3E}">
        <p14:creationId xmlns:p14="http://schemas.microsoft.com/office/powerpoint/2010/main" val="336055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3D8FF0-30C2-49C2-B43E-5FA1B956C926}"/>
              </a:ext>
            </a:extLst>
          </p:cNvPr>
          <p:cNvSpPr>
            <a:spLocks noGrp="1"/>
          </p:cNvSpPr>
          <p:nvPr>
            <p:ph type="title"/>
          </p:nvPr>
        </p:nvSpPr>
        <p:spPr>
          <a:xfrm>
            <a:off x="291000" y="63255"/>
            <a:ext cx="9450000" cy="1115745"/>
          </a:xfrm>
        </p:spPr>
        <p:txBody>
          <a:bodyPr>
            <a:noAutofit/>
          </a:bodyPr>
          <a:lstStyle/>
          <a:p>
            <a:r>
              <a:rPr lang="ru-RU" sz="4000" dirty="0"/>
              <a:t>Активизация познавательной деятельности </a:t>
            </a:r>
          </a:p>
        </p:txBody>
      </p:sp>
      <p:sp>
        <p:nvSpPr>
          <p:cNvPr id="3" name="Объект 2">
            <a:extLst>
              <a:ext uri="{FF2B5EF4-FFF2-40B4-BE49-F238E27FC236}">
                <a16:creationId xmlns:a16="http://schemas.microsoft.com/office/drawing/2014/main" id="{E78A402B-EC8F-4913-9E37-C2F778C4FF01}"/>
              </a:ext>
            </a:extLst>
          </p:cNvPr>
          <p:cNvSpPr>
            <a:spLocks noGrp="1"/>
          </p:cNvSpPr>
          <p:nvPr>
            <p:ph idx="1"/>
          </p:nvPr>
        </p:nvSpPr>
        <p:spPr>
          <a:xfrm>
            <a:off x="741000" y="2034000"/>
            <a:ext cx="10890000" cy="4097963"/>
          </a:xfrm>
        </p:spPr>
        <p:txBody>
          <a:bodyPr>
            <a:normAutofit/>
          </a:bodyPr>
          <a:lstStyle/>
          <a:p>
            <a:pPr marL="0" indent="0" algn="r">
              <a:buNone/>
            </a:pPr>
            <a:r>
              <a:rPr lang="ru-RU" sz="2400" i="1" dirty="0"/>
              <a:t>Приохотить ребенка к учению гораздо более</a:t>
            </a:r>
            <a:endParaRPr lang="ru-RU" sz="2400" dirty="0"/>
          </a:p>
          <a:p>
            <a:pPr marL="0" indent="0" algn="r">
              <a:buNone/>
            </a:pPr>
            <a:r>
              <a:rPr lang="ru-RU" sz="2400" i="1" dirty="0"/>
              <a:t>достойная задача, чем приневолить.</a:t>
            </a:r>
            <a:endParaRPr lang="ru-RU" sz="2400" dirty="0"/>
          </a:p>
          <a:p>
            <a:pPr marL="0" indent="0" algn="r">
              <a:buNone/>
            </a:pPr>
            <a:r>
              <a:rPr lang="ru-RU" sz="2400" i="1" dirty="0"/>
              <a:t>К.Д. Ушинский</a:t>
            </a:r>
            <a:endParaRPr lang="en-US" sz="2400" dirty="0"/>
          </a:p>
          <a:p>
            <a:pPr algn="just"/>
            <a:r>
              <a:rPr lang="ru-RU" dirty="0"/>
              <a:t>Вопросы активизации учения школьников относятся к числу </a:t>
            </a:r>
            <a:r>
              <a:rPr lang="ru-RU" i="1" dirty="0"/>
              <a:t>наиболее актуальных </a:t>
            </a:r>
            <a:r>
              <a:rPr lang="ru-RU" dirty="0"/>
              <a:t>проблем современной педагогической науки и практики</a:t>
            </a:r>
          </a:p>
          <a:p>
            <a:pPr algn="just"/>
            <a:r>
              <a:rPr lang="ru-RU" dirty="0"/>
              <a:t>Ключевой проблемой в решении задачи повышения эффективности и качества учебного процесса является активизация учения школьников. </a:t>
            </a:r>
          </a:p>
          <a:p>
            <a:pPr marL="0" indent="0">
              <a:buNone/>
            </a:pPr>
            <a:endParaRPr lang="ru-RU" dirty="0"/>
          </a:p>
        </p:txBody>
      </p:sp>
    </p:spTree>
    <p:extLst>
      <p:ext uri="{BB962C8B-B14F-4D97-AF65-F5344CB8AC3E}">
        <p14:creationId xmlns:p14="http://schemas.microsoft.com/office/powerpoint/2010/main" val="2398999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CF3881-357C-4FCA-874F-76CC57210FE4}"/>
              </a:ext>
            </a:extLst>
          </p:cNvPr>
          <p:cNvSpPr>
            <a:spLocks noGrp="1"/>
          </p:cNvSpPr>
          <p:nvPr>
            <p:ph type="title"/>
          </p:nvPr>
        </p:nvSpPr>
        <p:spPr/>
        <p:txBody>
          <a:bodyPr>
            <a:noAutofit/>
          </a:bodyPr>
          <a:lstStyle/>
          <a:p>
            <a:r>
              <a:rPr lang="ru-RU" sz="4400" dirty="0"/>
              <a:t>Активизация познавательной деятельности </a:t>
            </a:r>
          </a:p>
        </p:txBody>
      </p:sp>
      <p:sp>
        <p:nvSpPr>
          <p:cNvPr id="3" name="Объект 2">
            <a:extLst>
              <a:ext uri="{FF2B5EF4-FFF2-40B4-BE49-F238E27FC236}">
                <a16:creationId xmlns:a16="http://schemas.microsoft.com/office/drawing/2014/main" id="{0CF410A3-610B-4956-A4FE-6597D410AA7E}"/>
              </a:ext>
            </a:extLst>
          </p:cNvPr>
          <p:cNvSpPr>
            <a:spLocks noGrp="1"/>
          </p:cNvSpPr>
          <p:nvPr>
            <p:ph idx="1"/>
          </p:nvPr>
        </p:nvSpPr>
        <p:spPr>
          <a:xfrm>
            <a:off x="651000" y="1494001"/>
            <a:ext cx="10800000" cy="4410000"/>
          </a:xfrm>
        </p:spPr>
        <p:txBody>
          <a:bodyPr>
            <a:normAutofit/>
          </a:bodyPr>
          <a:lstStyle/>
          <a:p>
            <a:pPr marL="0" indent="0" algn="just">
              <a:buNone/>
            </a:pPr>
            <a:r>
              <a:rPr lang="ru-RU" sz="3600" i="1" dirty="0"/>
              <a:t>Система работы учителя по активизации учебной деятельности школьников должна строиться с учетом планомерного постепенного и целенаправленного достижения желаемой цели - </a:t>
            </a:r>
            <a:r>
              <a:rPr lang="ru-RU" sz="3600" b="1" i="1" dirty="0"/>
              <a:t>развитие познавательных творческих способностей учащихся.</a:t>
            </a:r>
            <a:endParaRPr lang="ru-RU" sz="3600" b="1" dirty="0"/>
          </a:p>
        </p:txBody>
      </p:sp>
    </p:spTree>
    <p:extLst>
      <p:ext uri="{BB962C8B-B14F-4D97-AF65-F5344CB8AC3E}">
        <p14:creationId xmlns:p14="http://schemas.microsoft.com/office/powerpoint/2010/main" val="327852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4400" dirty="0"/>
              <a:t>Активизация познавательной деятельности </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1101000" y="1854000"/>
            <a:ext cx="10440000" cy="3915000"/>
          </a:xfrm>
        </p:spPr>
        <p:txBody>
          <a:bodyPr>
            <a:normAutofit/>
          </a:bodyPr>
          <a:lstStyle/>
          <a:p>
            <a:pPr algn="just"/>
            <a:r>
              <a:rPr lang="ru-RU" dirty="0"/>
              <a:t>Активизировать познавательную деятельность учащихся - это значит, прежде всего, активизировать их мышление.</a:t>
            </a:r>
            <a:br>
              <a:rPr lang="ru-RU" dirty="0"/>
            </a:br>
            <a:endParaRPr lang="ru-RU" dirty="0"/>
          </a:p>
          <a:p>
            <a:pPr algn="just"/>
            <a:r>
              <a:rPr lang="ru-RU" i="1" dirty="0"/>
              <a:t>Кроме того, </a:t>
            </a:r>
            <a:r>
              <a:rPr lang="ru-RU" dirty="0"/>
              <a:t>развивать познавательные способности учащихся - это, значит, формировать у них мотивы учения.</a:t>
            </a:r>
            <a:r>
              <a:rPr lang="ru-RU" i="1" dirty="0"/>
              <a:t> </a:t>
            </a:r>
            <a:br>
              <a:rPr lang="ru-RU" i="1" dirty="0"/>
            </a:br>
            <a:r>
              <a:rPr lang="ru-RU" i="1" dirty="0"/>
              <a:t>Учащиеся должны не только научиться решать познавательные задачи, у них нужно развить желание решать эти задачи. </a:t>
            </a:r>
            <a:endParaRPr lang="ru-RU" dirty="0"/>
          </a:p>
        </p:txBody>
      </p:sp>
    </p:spTree>
    <p:extLst>
      <p:ext uri="{BB962C8B-B14F-4D97-AF65-F5344CB8AC3E}">
        <p14:creationId xmlns:p14="http://schemas.microsoft.com/office/powerpoint/2010/main" val="2145430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4400" dirty="0"/>
              <a:t>Активизация познавательной деятельности </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06000" y="1359000"/>
            <a:ext cx="8685000" cy="5085000"/>
          </a:xfrm>
        </p:spPr>
        <p:txBody>
          <a:bodyPr>
            <a:normAutofit lnSpcReduction="10000"/>
          </a:bodyPr>
          <a:lstStyle/>
          <a:p>
            <a:pPr marL="0" indent="0" algn="just">
              <a:buNone/>
            </a:pPr>
            <a:r>
              <a:rPr lang="ru-RU" dirty="0"/>
              <a:t>За последние несколько лет изменились мотивы изучения предмета. Наличие большого количества интересных готовых программных продуктов снизило стремление учащихся к теоретической информатике (теория информации, основы логики, аппаратное обеспечение компьютера, программирование). Самостоятельное освоение игровых программ, умение выполнять некоторые технологические операции создает у многих учащихся иллюзию, что они все знают и им нечему учиться на уроке. С другой стороны, необходимость изучения информатики после окончания школы при дальнейшем получении образования, является положительным внутренним мотивом.</a:t>
            </a:r>
          </a:p>
        </p:txBody>
      </p:sp>
      <p:pic>
        <p:nvPicPr>
          <p:cNvPr id="5" name="Рисунок 4">
            <a:extLst>
              <a:ext uri="{FF2B5EF4-FFF2-40B4-BE49-F238E27FC236}">
                <a16:creationId xmlns:a16="http://schemas.microsoft.com/office/drawing/2014/main" id="{2BBA34A7-773F-4B5F-8831-BD7E4172606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454099" y="1854000"/>
            <a:ext cx="2447207" cy="1620000"/>
          </a:xfrm>
          <a:prstGeom prst="rect">
            <a:avLst/>
          </a:prstGeom>
          <a:ln>
            <a:noFill/>
          </a:ln>
          <a:effectLst>
            <a:softEdge rad="112500"/>
          </a:effectLst>
        </p:spPr>
      </p:pic>
    </p:spTree>
    <p:extLst>
      <p:ext uri="{BB962C8B-B14F-4D97-AF65-F5344CB8AC3E}">
        <p14:creationId xmlns:p14="http://schemas.microsoft.com/office/powerpoint/2010/main" val="3354139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4400" dirty="0"/>
              <a:t>Активизация познавательной деятельности </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06000" y="1449000"/>
            <a:ext cx="10440000" cy="4950000"/>
          </a:xfrm>
        </p:spPr>
        <p:txBody>
          <a:bodyPr>
            <a:normAutofit lnSpcReduction="10000"/>
          </a:bodyPr>
          <a:lstStyle/>
          <a:p>
            <a:pPr marL="0" indent="0" algn="just">
              <a:buNone/>
            </a:pPr>
            <a:r>
              <a:rPr lang="ru-RU" dirty="0"/>
              <a:t>Активизацию познавательной деятельности на уроках информатики обеспечиваю </a:t>
            </a:r>
            <a:r>
              <a:rPr lang="ru-RU" dirty="0" err="1"/>
              <a:t>ежеурочно</a:t>
            </a:r>
            <a:r>
              <a:rPr lang="ru-RU" dirty="0"/>
              <a:t>, ставя перед собой и выполняя следующие задачи:</a:t>
            </a:r>
          </a:p>
          <a:p>
            <a:pPr lvl="0" algn="just"/>
            <a:r>
              <a:rPr lang="ru-RU" dirty="0"/>
              <a:t>разнообразие видов и форм ведения урока, контроля знаний (исключающие эффект «привыкания», шаблона);</a:t>
            </a:r>
          </a:p>
          <a:p>
            <a:pPr lvl="0" algn="just"/>
            <a:r>
              <a:rPr lang="ru-RU" dirty="0"/>
              <a:t>активное использование форм самостоятельной работы учащихся, самоконтроля, взаимоконтроля;</a:t>
            </a:r>
          </a:p>
          <a:p>
            <a:pPr lvl="0" algn="just"/>
            <a:r>
              <a:rPr lang="ru-RU" dirty="0"/>
              <a:t>применение искусства учителя, как лектора, оратора;</a:t>
            </a:r>
          </a:p>
          <a:p>
            <a:pPr lvl="0" algn="just"/>
            <a:r>
              <a:rPr lang="ru-RU" dirty="0"/>
              <a:t>использование искусства учителя в общении с учащимися (использование различных стилей, позиций, ролей);</a:t>
            </a:r>
          </a:p>
          <a:p>
            <a:pPr lvl="0" algn="just"/>
            <a:r>
              <a:rPr lang="ru-RU" dirty="0"/>
              <a:t>создание благоприятного психологического климата.</a:t>
            </a:r>
          </a:p>
        </p:txBody>
      </p:sp>
    </p:spTree>
    <p:extLst>
      <p:ext uri="{BB962C8B-B14F-4D97-AF65-F5344CB8AC3E}">
        <p14:creationId xmlns:p14="http://schemas.microsoft.com/office/powerpoint/2010/main" val="4141609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4400" dirty="0"/>
              <a:t>Активизация познавательной деятельности </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51000" y="1224000"/>
            <a:ext cx="6885000" cy="5040000"/>
          </a:xfrm>
        </p:spPr>
        <p:txBody>
          <a:bodyPr>
            <a:normAutofit fontScale="85000" lnSpcReduction="20000"/>
          </a:bodyPr>
          <a:lstStyle/>
          <a:p>
            <a:pPr algn="just"/>
            <a:endParaRPr lang="ru-RU" dirty="0"/>
          </a:p>
          <a:p>
            <a:pPr algn="just"/>
            <a:r>
              <a:rPr lang="ru-RU" dirty="0"/>
              <a:t>Активно применяю и такой прием повышения занимательности обучения, как постановка привлекательной цели, отсроченная задача. Например, трудно мотивировать изучение раздела «Алгебра логики». Для этого вспоминаю рассказы о Шерлоке Холмсе, комиссара </a:t>
            </a:r>
            <a:r>
              <a:rPr lang="ru-RU" dirty="0" err="1"/>
              <a:t>Мегрэ</a:t>
            </a:r>
            <a:r>
              <a:rPr lang="ru-RU" dirty="0"/>
              <a:t>, следователя Каменскую и делаю вывод: поиск преступника, раскрытие преступления — прежде всего решение логической задачи. Рассказываю, что компьютер каждое мгновенье тоже решает самые разнообразные логические задачи. Прикладные программы пользователя немыслимы без логики. И обещаю учащимся, что при изучении логики, действия всех операций и законов мы будем проверять с помощью программы MS </a:t>
            </a:r>
            <a:r>
              <a:rPr lang="ru-RU" dirty="0" err="1"/>
              <a:t>Excel</a:t>
            </a:r>
            <a:r>
              <a:rPr lang="ru-RU" dirty="0"/>
              <a:t>, а затем научимся в этой программе с их помощью создавать тесты.</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6000" y="1584000"/>
            <a:ext cx="4282440" cy="2241144"/>
          </a:xfrm>
          <a:prstGeom prst="rect">
            <a:avLst/>
          </a:prstGeom>
          <a:ln>
            <a:noFill/>
          </a:ln>
          <a:effectLst>
            <a:softEdge rad="112500"/>
          </a:effectLst>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8470" y="4014000"/>
            <a:ext cx="3577500" cy="2385000"/>
          </a:xfrm>
          <a:prstGeom prst="rect">
            <a:avLst/>
          </a:prstGeom>
          <a:ln>
            <a:noFill/>
          </a:ln>
          <a:effectLst>
            <a:softEdge rad="112500"/>
          </a:effectLst>
        </p:spPr>
      </p:pic>
    </p:spTree>
    <p:extLst>
      <p:ext uri="{BB962C8B-B14F-4D97-AF65-F5344CB8AC3E}">
        <p14:creationId xmlns:p14="http://schemas.microsoft.com/office/powerpoint/2010/main" val="98692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4400" dirty="0"/>
              <a:t>Активизация познавательной деятельности </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51000" y="1224000"/>
            <a:ext cx="8595000" cy="5040000"/>
          </a:xfrm>
        </p:spPr>
        <p:txBody>
          <a:bodyPr>
            <a:normAutofit/>
          </a:bodyPr>
          <a:lstStyle/>
          <a:p>
            <a:pPr marL="0" indent="0" algn="just">
              <a:buNone/>
            </a:pPr>
            <a:r>
              <a:rPr lang="ru-RU" b="1" dirty="0"/>
              <a:t>Виды и формы урока также играют немаловажную роль:</a:t>
            </a:r>
          </a:p>
          <a:p>
            <a:pPr marL="0" indent="0" algn="just">
              <a:buNone/>
            </a:pPr>
            <a:r>
              <a:rPr lang="ru-RU" dirty="0"/>
              <a:t>Изучение операций с файлами и папками считается у учителей и учащихся несложной темой. Но дальнейшая практика показывает, что учащиеся совершенно не могут в реальной жизни пользоваться операцией «Поиск файлов». Пришлось для этой операции устроить игру в «Двенадцать записок». Каждый учащийся за своим компьютером ищет записку. Те, кто ее нашел, записывают путь найденного файла, читают послание. Оказалось, что найти файл - просто дело чести для </a:t>
            </a:r>
            <a:r>
              <a:rPr lang="ru-RU"/>
              <a:t>каждого.</a:t>
            </a:r>
            <a:endParaRPr lang="ru-RU" dirty="0"/>
          </a:p>
        </p:txBody>
      </p:sp>
      <p:sp>
        <p:nvSpPr>
          <p:cNvPr id="7" name="Прямоугольник 6"/>
          <p:cNvSpPr/>
          <p:nvPr/>
        </p:nvSpPr>
        <p:spPr>
          <a:xfrm>
            <a:off x="9246000" y="1854000"/>
            <a:ext cx="2643169" cy="1754326"/>
          </a:xfrm>
          <a:prstGeom prst="rect">
            <a:avLst/>
          </a:prstGeom>
          <a:noFill/>
        </p:spPr>
        <p:txBody>
          <a:bodyPr wrap="square" lIns="91440" tIns="45720" rIns="91440" bIns="45720">
            <a:spAutoFit/>
          </a:bodyPr>
          <a:lstStyle/>
          <a:p>
            <a:pPr algn="ctr"/>
            <a:r>
              <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Найди меня!</a:t>
            </a:r>
          </a:p>
        </p:txBody>
      </p:sp>
    </p:spTree>
    <p:extLst>
      <p:ext uri="{BB962C8B-B14F-4D97-AF65-F5344CB8AC3E}">
        <p14:creationId xmlns:p14="http://schemas.microsoft.com/office/powerpoint/2010/main" val="51132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0ECA6-2C10-42CC-8823-AE3421095C80}"/>
              </a:ext>
            </a:extLst>
          </p:cNvPr>
          <p:cNvSpPr>
            <a:spLocks noGrp="1"/>
          </p:cNvSpPr>
          <p:nvPr>
            <p:ph type="title"/>
          </p:nvPr>
        </p:nvSpPr>
        <p:spPr/>
        <p:txBody>
          <a:bodyPr>
            <a:noAutofit/>
          </a:bodyPr>
          <a:lstStyle/>
          <a:p>
            <a:r>
              <a:rPr lang="ru-RU" sz="4400" dirty="0"/>
              <a:t>Активизация познавательной деятельности </a:t>
            </a:r>
          </a:p>
        </p:txBody>
      </p:sp>
      <p:sp>
        <p:nvSpPr>
          <p:cNvPr id="3" name="Объект 2">
            <a:extLst>
              <a:ext uri="{FF2B5EF4-FFF2-40B4-BE49-F238E27FC236}">
                <a16:creationId xmlns:a16="http://schemas.microsoft.com/office/drawing/2014/main" id="{06A69E54-D44B-4DB4-89D6-039D8E202736}"/>
              </a:ext>
            </a:extLst>
          </p:cNvPr>
          <p:cNvSpPr>
            <a:spLocks noGrp="1"/>
          </p:cNvSpPr>
          <p:nvPr>
            <p:ph idx="1"/>
          </p:nvPr>
        </p:nvSpPr>
        <p:spPr>
          <a:xfrm>
            <a:off x="651000" y="1224000"/>
            <a:ext cx="8595000" cy="5040000"/>
          </a:xfrm>
        </p:spPr>
        <p:txBody>
          <a:bodyPr>
            <a:normAutofit fontScale="92500" lnSpcReduction="10000"/>
          </a:bodyPr>
          <a:lstStyle/>
          <a:p>
            <a:pPr marL="0" indent="0" algn="just">
              <a:buNone/>
            </a:pPr>
            <a:endParaRPr lang="ru-RU" dirty="0"/>
          </a:p>
          <a:p>
            <a:pPr marL="0" indent="0" algn="just">
              <a:buNone/>
            </a:pPr>
            <a:r>
              <a:rPr lang="ru-RU" dirty="0"/>
              <a:t>При рассмотрении темы «Алгоритмы и их свойства» понятие линейного алгоритма ввожу на основе цепочки, характерной для народной сказки «Репка». После этого учащиеся моментально вспоминают множество цепочек. Вспоминая сказку «Гуси-лебеди», выделяем логическое условие, которое лежит в основе разветвляющегося алгоритма, разбираем возможности завершения сюжета. Обнаруживаем в сказках и циклический алгоритм, например, в «Репке» - это попытка персонажей вытянуть репку; в сказке «Гуси-лебеди» разговоры девочки с яблоней, печкой, молочной рекой с кисельными берегами. Новый материал накладывается на уже хорошо известные примеры, являющимися яркими опорными сигналами, и поэтому прочно усваивается.</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46000" y="1844400"/>
            <a:ext cx="2765867" cy="1555800"/>
          </a:xfrm>
          <a:prstGeom prst="rect">
            <a:avLst/>
          </a:prstGeom>
          <a:ln>
            <a:noFill/>
          </a:ln>
          <a:effectLst>
            <a:softEdge rad="112500"/>
          </a:effectLst>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3387" y="3803040"/>
            <a:ext cx="2796800" cy="1573200"/>
          </a:xfrm>
          <a:prstGeom prst="rect">
            <a:avLst/>
          </a:prstGeom>
          <a:ln>
            <a:noFill/>
          </a:ln>
          <a:effectLst>
            <a:softEdge rad="112500"/>
          </a:effectLst>
        </p:spPr>
      </p:pic>
    </p:spTree>
    <p:extLst>
      <p:ext uri="{BB962C8B-B14F-4D97-AF65-F5344CB8AC3E}">
        <p14:creationId xmlns:p14="http://schemas.microsoft.com/office/powerpoint/2010/main" val="162172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Тема Office">
  <a:themeElements>
    <a:clrScheme name="Зеленый и желтый">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1093</Words>
  <Application>Microsoft Office PowerPoint</Application>
  <PresentationFormat>Широкоэкранный</PresentationFormat>
  <Paragraphs>66</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Calibri Light</vt:lpstr>
      <vt:lpstr>Тема Office</vt:lpstr>
      <vt:lpstr>Активизация познавательной деятельности учащихся на уроках информатики</vt:lpstr>
      <vt:lpstr>Активизация познавательной деятельности </vt:lpstr>
      <vt:lpstr>Активизация познавательной деятельности </vt:lpstr>
      <vt:lpstr>Активизация познавательной деятельности </vt:lpstr>
      <vt:lpstr>Активизация познавательной деятельности </vt:lpstr>
      <vt:lpstr>Активизация познавательной деятельности </vt:lpstr>
      <vt:lpstr>Активизация познавательной деятельности </vt:lpstr>
      <vt:lpstr>Активизация познавательной деятельности </vt:lpstr>
      <vt:lpstr>Активизация познавательной деятельности </vt:lpstr>
      <vt:lpstr>Активизация познавательной деятельности </vt:lpstr>
      <vt:lpstr>Творческая работа учащихся</vt:lpstr>
      <vt:lpstr>Методические приемы критического мышления, используемые на уроках информатики</vt:lpstr>
      <vt:lpstr>Методические приемы критического мышления, используемые на уроках информатики</vt:lpstr>
      <vt:lpstr>Методические приемы критического мышления, используемые на уроках информатики</vt:lpstr>
      <vt:lpstr>Заключение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Мария</cp:lastModifiedBy>
  <cp:revision>24</cp:revision>
  <dcterms:created xsi:type="dcterms:W3CDTF">2020-07-05T17:04:43Z</dcterms:created>
  <dcterms:modified xsi:type="dcterms:W3CDTF">2021-11-12T12:41:56Z</dcterms:modified>
</cp:coreProperties>
</file>